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4"/>
  </p:sldMasterIdLst>
  <p:handoutMasterIdLst>
    <p:handoutMasterId r:id="rId22"/>
  </p:handoutMasterIdLst>
  <p:sldIdLst>
    <p:sldId id="263" r:id="rId5"/>
    <p:sldId id="262" r:id="rId6"/>
    <p:sldId id="261" r:id="rId7"/>
    <p:sldId id="276" r:id="rId8"/>
    <p:sldId id="267" r:id="rId9"/>
    <p:sldId id="265" r:id="rId10"/>
    <p:sldId id="266" r:id="rId11"/>
    <p:sldId id="270" r:id="rId12"/>
    <p:sldId id="272" r:id="rId13"/>
    <p:sldId id="277" r:id="rId14"/>
    <p:sldId id="273" r:id="rId15"/>
    <p:sldId id="274" r:id="rId16"/>
    <p:sldId id="275" r:id="rId17"/>
    <p:sldId id="278" r:id="rId18"/>
    <p:sldId id="279" r:id="rId19"/>
    <p:sldId id="280" r:id="rId20"/>
    <p:sldId id="264" r:id="rId21"/>
  </p:sldIdLst>
  <p:sldSz cx="12192000" cy="6858000"/>
  <p:notesSz cx="6858000" cy="9144000"/>
  <p:embeddedFontLst>
    <p:embeddedFont>
      <p:font typeface="Chivo" panose="020B0604020202020204" charset="0"/>
      <p:regular r:id="rId23"/>
      <p:italic r:id="rId24"/>
    </p:embeddedFont>
    <p:embeddedFont>
      <p:font typeface="Open Sans" panose="020B0604020202020204" charset="0"/>
      <p:regular r:id="rId25"/>
      <p:bold r:id="rId26"/>
      <p:italic r:id="rId27"/>
      <p:boldItalic r:id="rId28"/>
    </p:embeddedFont>
    <p:embeddedFont>
      <p:font typeface="Calibri" panose="020F0502020204030204" pitchFamily="34" charset="0"/>
      <p:regular r:id="rId29"/>
      <p:bold r:id="rId30"/>
      <p:italic r:id="rId31"/>
      <p:boldItalic r:id="rId32"/>
    </p:embeddedFont>
    <p:embeddedFont>
      <p:font typeface="Calibri Light" panose="020F0302020204030204" pitchFamily="34" charset="0"/>
      <p:regular r:id="rId33"/>
      <p:italic r:id="rId34"/>
    </p:embeddedFont>
  </p:embeddedFontLst>
  <p:defaultTextStyle>
    <a:defPPr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0D60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43"/>
  </p:normalViewPr>
  <p:slideViewPr>
    <p:cSldViewPr snapToGrid="0" snapToObjects="1">
      <p:cViewPr varScale="1">
        <p:scale>
          <a:sx n="74" d="100"/>
          <a:sy n="74" d="100"/>
        </p:scale>
        <p:origin x="576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 snapToObjects="1">
      <p:cViewPr varScale="1">
        <p:scale>
          <a:sx n="119" d="100"/>
          <a:sy n="119" d="100"/>
        </p:scale>
        <p:origin x="5128" y="20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4.fntdata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font" Target="fonts/font12.fntdata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7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9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handoutMaster" Target="handoutMasters/handout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BC5C1707-1574-104F-89F2-38EC34AA7E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3" name="Marcador de posición de fecha 2">
            <a:extLst>
              <a:ext uri="{FF2B5EF4-FFF2-40B4-BE49-F238E27FC236}">
                <a16:creationId xmlns:a16="http://schemas.microsoft.com/office/drawing/2014/main" xmlns="" id="{685053AE-3C3F-4E4A-B008-9B8D128FED39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0A1F3B-A18D-AB46-B51D-6918E6310FFC}" type="datetimeFigureOut">
              <a:rPr lang="es-ES" smtClean="0"/>
              <a:t>15/09/2018</a:t>
            </a:fld>
            <a:endParaRPr lang="es-ES"/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xmlns="" id="{BFA096E9-FACE-B647-8AC3-FC082E2B9D6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C2903CC0-9D80-9D42-8350-31722088B09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9084234-9E52-6145-BC68-BA22AAA7CE4A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8453254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EA3593F6-57A2-B745-BDA7-B8FFE1230E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s-E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E11121EC-B63F-7F4A-8322-19152D9EE2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modificar el estilo de subtítulo del patrón</a:t>
            </a:r>
            <a:endParaRPr lang="es-ES"/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xmlns="" id="{AA3D1EA9-32D7-564B-A50D-3382E1C7B1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56CF11-06E9-154F-A9DF-FC4204538F5E}" type="datetimeFigureOut">
              <a:rPr lang="es-ES" smtClean="0"/>
              <a:t>15/09/2018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xmlns="" id="{0D386441-4FCF-624B-A018-629506E51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16855F7A-97DB-E142-BDAD-D7C1995972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1F19640-0808-244B-BD68-1DD9E57BAAD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4474212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4C075EE5-724D-E542-8412-08085F92E5FB}"/>
              </a:ext>
            </a:extLst>
          </p:cNvPr>
          <p:cNvSpPr/>
          <p:nvPr userDrawn="1"/>
        </p:nvSpPr>
        <p:spPr>
          <a:xfrm>
            <a:off x="3777916" y="0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97308994-7DC1-0941-8F4E-A454A8F2BBB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06622" y="2925283"/>
            <a:ext cx="2792540" cy="1007435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C2B6CC0A-5D09-405E-B6E8-A18BEDF044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205288" y="3198830"/>
            <a:ext cx="7514814" cy="914400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Título de la charla</a:t>
            </a:r>
          </a:p>
        </p:txBody>
      </p:sp>
    </p:spTree>
    <p:extLst>
      <p:ext uri="{BB962C8B-B14F-4D97-AF65-F5344CB8AC3E}">
        <p14:creationId xmlns:p14="http://schemas.microsoft.com/office/powerpoint/2010/main" val="25581297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xmlns="" id="{4C075EE5-724D-E542-8412-08085F92E5FB}"/>
              </a:ext>
            </a:extLst>
          </p:cNvPr>
          <p:cNvSpPr/>
          <p:nvPr userDrawn="1"/>
        </p:nvSpPr>
        <p:spPr>
          <a:xfrm>
            <a:off x="3777916" y="-4642"/>
            <a:ext cx="8414084" cy="6858000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xmlns="" id="{D9A11B83-4A09-5047-ABB0-31747B967095}"/>
              </a:ext>
            </a:extLst>
          </p:cNvPr>
          <p:cNvSpPr/>
          <p:nvPr userDrawn="1"/>
        </p:nvSpPr>
        <p:spPr>
          <a:xfrm>
            <a:off x="1334439" y="2424712"/>
            <a:ext cx="2008576" cy="2008576"/>
          </a:xfrm>
          <a:prstGeom prst="rect">
            <a:avLst/>
          </a:prstGeom>
          <a:solidFill>
            <a:srgbClr val="90D60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14" name="Marcador de texto 6">
            <a:extLst>
              <a:ext uri="{FF2B5EF4-FFF2-40B4-BE49-F238E27FC236}">
                <a16:creationId xmlns:a16="http://schemas.microsoft.com/office/drawing/2014/main" xmlns="" id="{5DF489D2-4B9F-4371-B2AE-5804CA92C6A7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110017" y="2349500"/>
            <a:ext cx="6816725" cy="706438"/>
          </a:xfrm>
        </p:spPr>
        <p:txBody>
          <a:bodyPr/>
          <a:lstStyle>
            <a:lvl1pPr marL="0" indent="0" algn="l" defTabSz="914400" rtl="0" eaLnBrk="1" latinLnBrk="0" hangingPunct="1">
              <a:buNone/>
              <a:defRPr lang="es-ES" sz="4000" b="1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y apellido</a:t>
            </a:r>
          </a:p>
        </p:txBody>
      </p:sp>
      <p:sp>
        <p:nvSpPr>
          <p:cNvPr id="21" name="Marcador de texto 8">
            <a:extLst>
              <a:ext uri="{FF2B5EF4-FFF2-40B4-BE49-F238E27FC236}">
                <a16:creationId xmlns:a16="http://schemas.microsoft.com/office/drawing/2014/main" xmlns="" id="{C8E75C02-1C40-425F-86AE-09BD25A4330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45544" y="3073259"/>
            <a:ext cx="3971925" cy="330200"/>
          </a:xfrm>
        </p:spPr>
        <p:txBody>
          <a:bodyPr/>
          <a:lstStyle>
            <a:lvl1pPr marL="0" indent="0">
              <a:buNone/>
              <a:defRPr lang="es-ES" sz="24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Cargo</a:t>
            </a:r>
          </a:p>
        </p:txBody>
      </p:sp>
      <p:sp>
        <p:nvSpPr>
          <p:cNvPr id="24" name="Marcador de texto 22">
            <a:extLst>
              <a:ext uri="{FF2B5EF4-FFF2-40B4-BE49-F238E27FC236}">
                <a16:creationId xmlns:a16="http://schemas.microsoft.com/office/drawing/2014/main" xmlns="" id="{08E284D6-7B78-4ED3-A250-BFC43463C2F8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130675" y="3857155"/>
            <a:ext cx="3930650" cy="369888"/>
          </a:xfrm>
        </p:spPr>
        <p:txBody>
          <a:bodyPr>
            <a:normAutofit/>
          </a:bodyPr>
          <a:lstStyle>
            <a:lvl1pPr marL="0" indent="0" algn="l" defTabSz="914400" rtl="0" eaLnBrk="1" latinLnBrk="0" hangingPunct="1">
              <a:buNone/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30" name="Marcador de texto 28">
            <a:extLst>
              <a:ext uri="{FF2B5EF4-FFF2-40B4-BE49-F238E27FC236}">
                <a16:creationId xmlns:a16="http://schemas.microsoft.com/office/drawing/2014/main" xmlns="" id="{61051979-D4AD-4DD0-A451-CC5B0771C34E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145544" y="4172874"/>
            <a:ext cx="3165475" cy="608013"/>
          </a:xfrm>
        </p:spPr>
        <p:txBody>
          <a:bodyPr>
            <a:noAutofit/>
          </a:bodyPr>
          <a:lstStyle>
            <a:lvl1pPr marL="0" indent="0" algn="l" defTabSz="914400" rtl="0" eaLnBrk="1" latinLnBrk="0" hangingPunct="1">
              <a:buNone/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0" algn="l" defTabSz="914400" rtl="0" eaLnBrk="1" latinLnBrk="0" hangingPunct="1">
              <a:defRPr lang="es-ES" sz="1800" b="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0" algn="l" defTabSz="914400" rtl="0" eaLnBrk="1" latinLnBrk="0" hangingPunct="1">
              <a:defRPr lang="es-ES" sz="1800" b="0" kern="1200" dirty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lvl="0"/>
            <a:r>
              <a:rPr lang="es-ES" dirty="0"/>
              <a:t>usuario@pasiona.com</a:t>
            </a:r>
          </a:p>
        </p:txBody>
      </p:sp>
    </p:spTree>
    <p:extLst>
      <p:ext uri="{BB962C8B-B14F-4D97-AF65-F5344CB8AC3E}">
        <p14:creationId xmlns:p14="http://schemas.microsoft.com/office/powerpoint/2010/main" val="37999520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xmlns="" id="{01CD97D2-DC8A-2646-8181-7DD00F032769}"/>
              </a:ext>
            </a:extLst>
          </p:cNvPr>
          <p:cNvSpPr/>
          <p:nvPr userDrawn="1"/>
        </p:nvSpPr>
        <p:spPr>
          <a:xfrm>
            <a:off x="0" y="0"/>
            <a:ext cx="12192000" cy="994611"/>
          </a:xfrm>
          <a:prstGeom prst="rect">
            <a:avLst/>
          </a:prstGeom>
          <a:solidFill>
            <a:srgbClr val="90D500"/>
          </a:solidFill>
          <a:ln>
            <a:noFill/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 dirty="0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FCB8F394-3611-C44E-9E60-08DB6F63380F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27748" y="1997243"/>
            <a:ext cx="9144000" cy="393032"/>
          </a:xfrm>
        </p:spPr>
        <p:txBody>
          <a:bodyPr anchor="b">
            <a:normAutofit/>
          </a:bodyPr>
          <a:lstStyle>
            <a:lvl1pPr algn="l">
              <a:defRPr sz="1800">
                <a:solidFill>
                  <a:srgbClr val="303030"/>
                </a:solidFill>
                <a:latin typeface="Chivo" pitchFamily="2" charset="77"/>
              </a:defRPr>
            </a:lvl1pPr>
          </a:lstStyle>
          <a:p>
            <a:r>
              <a:rPr lang="es-ES" dirty="0"/>
              <a:t>Contenido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xmlns="" id="{421C29F1-0F1E-4EE5-B267-74C6956B14D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31736" y="250649"/>
            <a:ext cx="8526664" cy="677774"/>
          </a:xfrm>
        </p:spPr>
        <p:txBody>
          <a:bodyPr>
            <a:normAutofit/>
          </a:bodyPr>
          <a:lstStyle>
            <a:lvl1pPr marL="0" indent="0" algn="ctr">
              <a:buNone/>
              <a:defRPr lang="es-ES" sz="3200" kern="1200" dirty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6278858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Diapositiva de título">
    <p:bg>
      <p:bgPr>
        <a:solidFill>
          <a:srgbClr val="90D60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xmlns="" id="{17C07135-6C85-F24D-A0DC-1648E85E47A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321300" y="6152968"/>
            <a:ext cx="1549400" cy="223625"/>
          </a:xfrm>
          <a:prstGeom prst="rect">
            <a:avLst/>
          </a:prstGeom>
        </p:spPr>
      </p:pic>
      <p:sp>
        <p:nvSpPr>
          <p:cNvPr id="8" name="Marcador de texto 3">
            <a:extLst>
              <a:ext uri="{FF2B5EF4-FFF2-40B4-BE49-F238E27FC236}">
                <a16:creationId xmlns:a16="http://schemas.microsoft.com/office/drawing/2014/main" xmlns="" id="{CFC5C1C3-B01A-48AF-80CC-9C73FCD05F3B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24000" y="2640013"/>
            <a:ext cx="9144000" cy="854075"/>
          </a:xfrm>
        </p:spPr>
        <p:txBody>
          <a:bodyPr>
            <a:noAutofit/>
          </a:bodyPr>
          <a:lstStyle>
            <a:lvl1pPr marL="0" indent="0" algn="ctr">
              <a:buNone/>
              <a:defRPr lang="es-ES" sz="6000" b="0" kern="1200" dirty="0" smtClean="0">
                <a:solidFill>
                  <a:schemeClr val="bg1"/>
                </a:solidFill>
                <a:latin typeface="Chivo" pitchFamily="2" charset="77"/>
                <a:ea typeface="+mj-ea"/>
                <a:cs typeface="+mj-cs"/>
              </a:defRPr>
            </a:lvl1pPr>
          </a:lstStyle>
          <a:p>
            <a:pPr lvl="0"/>
            <a:r>
              <a:rPr lang="es-ES" dirty="0"/>
              <a:t>¡Gracias!</a:t>
            </a:r>
          </a:p>
        </p:txBody>
      </p:sp>
      <p:sp>
        <p:nvSpPr>
          <p:cNvPr id="11" name="Marcador de texto 8">
            <a:extLst>
              <a:ext uri="{FF2B5EF4-FFF2-40B4-BE49-F238E27FC236}">
                <a16:creationId xmlns:a16="http://schemas.microsoft.com/office/drawing/2014/main" xmlns="" id="{7BAB3F54-E580-4000-AC7D-04022337AD9E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181475" y="3700464"/>
            <a:ext cx="3867150" cy="393904"/>
          </a:xfrm>
        </p:spPr>
        <p:txBody>
          <a:bodyPr/>
          <a:lstStyle>
            <a:lvl1pPr marL="0" indent="0" algn="ctr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Nombre ponente | @</a:t>
            </a:r>
            <a:r>
              <a:rPr lang="es-ES" dirty="0" err="1"/>
              <a:t>twitter</a:t>
            </a:r>
            <a:endParaRPr lang="es-ES" dirty="0"/>
          </a:p>
        </p:txBody>
      </p:sp>
      <p:sp>
        <p:nvSpPr>
          <p:cNvPr id="14" name="Marcador de texto 12">
            <a:extLst>
              <a:ext uri="{FF2B5EF4-FFF2-40B4-BE49-F238E27FC236}">
                <a16:creationId xmlns:a16="http://schemas.microsoft.com/office/drawing/2014/main" xmlns="" id="{6A879AC7-2AF3-4728-92A7-00826233D513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041650" y="4094163"/>
            <a:ext cx="6108700" cy="369887"/>
          </a:xfrm>
        </p:spPr>
        <p:txBody>
          <a:bodyPr/>
          <a:lstStyle>
            <a:lvl1pPr marL="0" indent="0" algn="ctr" defTabSz="914400" rtl="0" eaLnBrk="1" latinLnBrk="0" hangingPunct="1">
              <a:buNone/>
              <a:defRPr lang="es-ES" sz="1800" kern="1200" dirty="0" smtClean="0">
                <a:solidFill>
                  <a:schemeClr val="bg1"/>
                </a:solidFill>
                <a:latin typeface="Chivo" pitchFamily="2" charset="77"/>
                <a:ea typeface="Open Sans" panose="020B0606030504020204" pitchFamily="34" charset="0"/>
                <a:cs typeface="Open Sans" panose="020B0606030504020204" pitchFamily="34" charset="0"/>
              </a:defRPr>
            </a:lvl1pPr>
          </a:lstStyle>
          <a:p>
            <a:pPr lvl="0"/>
            <a:r>
              <a:rPr lang="es-ES" dirty="0"/>
              <a:t>email</a:t>
            </a:r>
          </a:p>
        </p:txBody>
      </p:sp>
    </p:spTree>
    <p:extLst>
      <p:ext uri="{BB962C8B-B14F-4D97-AF65-F5344CB8AC3E}">
        <p14:creationId xmlns:p14="http://schemas.microsoft.com/office/powerpoint/2010/main" val="9586481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>
            <a:extLst>
              <a:ext uri="{FF2B5EF4-FFF2-40B4-BE49-F238E27FC236}">
                <a16:creationId xmlns:a16="http://schemas.microsoft.com/office/drawing/2014/main" xmlns="" id="{D354E6F1-84FB-1441-A44F-EB22ED4073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xmlns="" id="{3A93DDF8-F9E9-6243-9E88-735B20631E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Editar el estilo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</a:p>
        </p:txBody>
      </p:sp>
      <p:sp>
        <p:nvSpPr>
          <p:cNvPr id="4" name="Marcador de posición de fecha 3">
            <a:extLst>
              <a:ext uri="{FF2B5EF4-FFF2-40B4-BE49-F238E27FC236}">
                <a16:creationId xmlns:a16="http://schemas.microsoft.com/office/drawing/2014/main" xmlns="" id="{5CE42D5F-FEA2-2F44-BCDD-586DE623CE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E56CF11-06E9-154F-A9DF-FC4204538F5E}" type="datetimeFigureOut">
              <a:rPr lang="es-ES" smtClean="0"/>
              <a:t>15/09/2018</a:t>
            </a:fld>
            <a:endParaRPr lang="es-ES"/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xmlns="" id="{00FF8C55-EB1B-764A-92AF-BB22C77227E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ES"/>
          </a:p>
        </p:txBody>
      </p:sp>
      <p:sp>
        <p:nvSpPr>
          <p:cNvPr id="6" name="Marcador de posición de número de diapositiva 5">
            <a:extLst>
              <a:ext uri="{FF2B5EF4-FFF2-40B4-BE49-F238E27FC236}">
                <a16:creationId xmlns:a16="http://schemas.microsoft.com/office/drawing/2014/main" xmlns="" id="{74423C77-A522-8447-8041-FDFADA0948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1F19640-0808-244B-BD68-1DD9E57BAADF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117142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channel/UCJ7UhloHSA4wAqPzyi6TOkw" TargetMode="External"/><Relationship Id="rId2" Type="http://schemas.openxmlformats.org/officeDocument/2006/relationships/hyperlink" Target="https://www.edx.org/es/course/analyzing-visualizing-data-power-bi" TargetMode="Externa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hyperlink" Target="mailto:Laura.beltran.perez@everis.com" TargetMode="Externa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D3213680-771D-417E-B120-4D54FD6EB87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I </a:t>
            </a: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Power</a:t>
            </a:r>
            <a:r>
              <a:rPr lang="es-ES" dirty="0" smtClean="0"/>
              <a:t> BI</a:t>
            </a:r>
            <a:endParaRPr lang="es-ES" dirty="0"/>
          </a:p>
        </p:txBody>
      </p:sp>
      <p:sp>
        <p:nvSpPr>
          <p:cNvPr id="3" name="Marcador de texto 3">
            <a:extLst>
              <a:ext uri="{FF2B5EF4-FFF2-40B4-BE49-F238E27FC236}">
                <a16:creationId xmlns:a16="http://schemas.microsoft.com/office/drawing/2014/main" xmlns="" id="{4B1B2B3D-F3DC-4325-94C4-DC68B1C3878A}"/>
              </a:ext>
            </a:extLst>
          </p:cNvPr>
          <p:cNvSpPr txBox="1">
            <a:spLocks/>
          </p:cNvSpPr>
          <p:nvPr/>
        </p:nvSpPr>
        <p:spPr>
          <a:xfrm>
            <a:off x="9754777" y="6020806"/>
            <a:ext cx="1965325" cy="36988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>
                <a:solidFill>
                  <a:schemeClr val="bg1">
                    <a:lumMod val="95000"/>
                  </a:schemeClr>
                </a:solidFill>
              </a:rPr>
              <a:t>15/09/2018</a:t>
            </a:r>
            <a:endParaRPr lang="es-ES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4604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386563" y="7135765"/>
            <a:ext cx="44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solidFill>
                  <a:srgbClr val="002060"/>
                </a:solidFill>
              </a:rPr>
              <a:t>https://https://searchdatacenter.techtarget.com/es/cronica/Comparacion-de-software-BI-de-autoservicio-Tableau-vs-Power-BI-Qlik-Sense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037340" y="1536985"/>
            <a:ext cx="8892271" cy="984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endParaRPr lang="es-E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ca-ES" sz="2400" dirty="0" smtClean="0">
              <a:solidFill>
                <a:srgbClr val="002060"/>
              </a:solidFill>
            </a:endParaRPr>
          </a:p>
          <a:p>
            <a:endParaRPr lang="ca-ES" sz="1000" dirty="0">
              <a:solidFill>
                <a:srgbClr val="002060"/>
              </a:solidFill>
            </a:endParaRPr>
          </a:p>
        </p:txBody>
      </p:sp>
      <p:pic>
        <p:nvPicPr>
          <p:cNvPr id="1028" name="Picture 4" descr="Imagen relacionada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6073" y="974167"/>
            <a:ext cx="7637172" cy="55072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24659" y="3084688"/>
            <a:ext cx="3050166" cy="1042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44754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err="1" smtClean="0"/>
              <a:t>Power</a:t>
            </a:r>
            <a:r>
              <a:rPr lang="es-ES" dirty="0" smtClean="0"/>
              <a:t> BI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386563" y="7135765"/>
            <a:ext cx="44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solidFill>
                  <a:srgbClr val="002060"/>
                </a:solidFill>
              </a:rPr>
              <a:t>https://https://searchdatacenter.techtarget.com/es/cronica/Comparacion-de-software-BI-de-autoservicio-Tableau-vs-Power-BI-Qlik-Sense</a:t>
            </a:r>
          </a:p>
        </p:txBody>
      </p:sp>
      <p:sp>
        <p:nvSpPr>
          <p:cNvPr id="8" name="Rectángulo 7"/>
          <p:cNvSpPr/>
          <p:nvPr/>
        </p:nvSpPr>
        <p:spPr>
          <a:xfrm>
            <a:off x="3502090" y="2197903"/>
            <a:ext cx="44550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dirty="0">
                <a:solidFill>
                  <a:srgbClr val="002060"/>
                </a:solidFill>
              </a:rPr>
              <a:t>http://opendata-ajuntament.barcelona.cat/</a:t>
            </a:r>
          </a:p>
        </p:txBody>
      </p:sp>
      <p:pic>
        <p:nvPicPr>
          <p:cNvPr id="10" name="Imagen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8073" y="1265367"/>
            <a:ext cx="3981450" cy="78105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5398" y="2718721"/>
            <a:ext cx="6648450" cy="1247775"/>
          </a:xfrm>
          <a:prstGeom prst="rect">
            <a:avLst/>
          </a:prstGeom>
        </p:spPr>
      </p:pic>
      <p:sp>
        <p:nvSpPr>
          <p:cNvPr id="12" name="Rectángulo 11"/>
          <p:cNvSpPr/>
          <p:nvPr/>
        </p:nvSpPr>
        <p:spPr>
          <a:xfrm>
            <a:off x="5057556" y="4067376"/>
            <a:ext cx="1582484" cy="203132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dirty="0" smtClean="0">
                <a:solidFill>
                  <a:srgbClr val="002060"/>
                </a:solidFill>
              </a:rPr>
              <a:t>Accidentes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Vehículos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Personas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Causalidades</a:t>
            </a:r>
          </a:p>
          <a:p>
            <a:r>
              <a:rPr lang="es-ES" dirty="0" smtClean="0">
                <a:solidFill>
                  <a:srgbClr val="002060"/>
                </a:solidFill>
              </a:rPr>
              <a:t>Tipología</a:t>
            </a:r>
          </a:p>
          <a:p>
            <a:endParaRPr lang="ca-ES" dirty="0" smtClean="0">
              <a:solidFill>
                <a:srgbClr val="002060"/>
              </a:solidFill>
            </a:endParaRPr>
          </a:p>
          <a:p>
            <a:endParaRPr lang="ca-ES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304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386563" y="7135765"/>
            <a:ext cx="44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solidFill>
                  <a:srgbClr val="002060"/>
                </a:solidFill>
              </a:rPr>
              <a:t>https://https://searchdatacenter.techtarget.com/es/cronica/Comparacion-de-software-BI-de-autoservicio-Tableau-vs-Power-BI-Qlik-Sense</a:t>
            </a:r>
          </a:p>
        </p:txBody>
      </p:sp>
      <p:sp>
        <p:nvSpPr>
          <p:cNvPr id="14" name="CuadroTexto 13"/>
          <p:cNvSpPr txBox="1"/>
          <p:nvPr/>
        </p:nvSpPr>
        <p:spPr>
          <a:xfrm>
            <a:off x="2360470" y="2536273"/>
            <a:ext cx="7968386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Total accidentes por años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Que día que se registran más siniestros? Y las horas?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Accidentes por sexo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Motivo mas común del accidentes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Tipo de vehículo y/o marca ?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s-ES" sz="20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Barrio o calle</a:t>
            </a:r>
            <a:endParaRPr lang="es-ES" sz="20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s-ES" sz="10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CuadroTexto 7"/>
          <p:cNvSpPr txBox="1"/>
          <p:nvPr/>
        </p:nvSpPr>
        <p:spPr>
          <a:xfrm>
            <a:off x="1531736" y="1695049"/>
            <a:ext cx="796838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0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Identificamos algunos KPIS</a:t>
            </a:r>
          </a:p>
          <a:p>
            <a:endParaRPr lang="es-ES" sz="2000" dirty="0">
              <a:solidFill>
                <a:srgbClr val="002060"/>
              </a:solidFill>
            </a:endParaRPr>
          </a:p>
        </p:txBody>
      </p:sp>
      <p:sp>
        <p:nvSpPr>
          <p:cNvPr id="6" name="AutoShape 4" descr="Resultado de imagen de apuestas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ca-ES"/>
          </a:p>
        </p:txBody>
      </p:sp>
      <p:pic>
        <p:nvPicPr>
          <p:cNvPr id="2054" name="Picture 6" descr="Resultado de imagen de apuestas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84734" y="2029271"/>
            <a:ext cx="2097099" cy="2097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Resultado de imagen de apuesta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2395" y="4416922"/>
            <a:ext cx="2430888" cy="1620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75757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3" name="Marcador de texto 9"/>
          <p:cNvSpPr txBox="1">
            <a:spLocks/>
          </p:cNvSpPr>
          <p:nvPr/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085" y="1247171"/>
            <a:ext cx="95440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113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DEMO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3" name="Marcador de texto 9"/>
          <p:cNvSpPr txBox="1">
            <a:spLocks/>
          </p:cNvSpPr>
          <p:nvPr/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4216" y="1293857"/>
            <a:ext cx="6581775" cy="4733925"/>
          </a:xfrm>
          <a:prstGeom prst="rect">
            <a:avLst/>
          </a:prstGeom>
        </p:spPr>
      </p:pic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3"/>
          <a:srcRect l="1565"/>
          <a:stretch/>
        </p:blipFill>
        <p:spPr>
          <a:xfrm>
            <a:off x="7353836" y="3023037"/>
            <a:ext cx="3823550" cy="3293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11364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Preguntas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3" name="Marcador de texto 9"/>
          <p:cNvSpPr txBox="1">
            <a:spLocks/>
          </p:cNvSpPr>
          <p:nvPr/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</p:txBody>
      </p:sp>
      <p:pic>
        <p:nvPicPr>
          <p:cNvPr id="3074" name="Picture 2" descr="Resultado de imagen de preguntas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2187" y="1205132"/>
            <a:ext cx="3823519" cy="48150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199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Recursos para aprender </a:t>
            </a:r>
            <a:r>
              <a:rPr lang="es-ES" dirty="0" err="1" smtClean="0"/>
              <a:t>Power</a:t>
            </a:r>
            <a:r>
              <a:rPr lang="es-ES" dirty="0" smtClean="0"/>
              <a:t> BI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13" name="Marcador de texto 9"/>
          <p:cNvSpPr txBox="1">
            <a:spLocks/>
          </p:cNvSpPr>
          <p:nvPr/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s-ES" dirty="0"/>
          </a:p>
        </p:txBody>
      </p:sp>
      <p:sp>
        <p:nvSpPr>
          <p:cNvPr id="6" name="CuadroTexto 5"/>
          <p:cNvSpPr txBox="1"/>
          <p:nvPr/>
        </p:nvSpPr>
        <p:spPr>
          <a:xfrm>
            <a:off x="862885" y="1841716"/>
            <a:ext cx="10032642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err="1"/>
              <a:t>Aprendizaje</a:t>
            </a:r>
            <a:r>
              <a:rPr lang="pt-BR" sz="2400" b="1" dirty="0"/>
              <a:t> guiado de Microsoft Power BI</a:t>
            </a:r>
          </a:p>
          <a:p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https://docs.microsoft.com/es-es/power-bi/guided-learning/</a:t>
            </a:r>
          </a:p>
          <a:p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Power </a:t>
            </a:r>
            <a:r>
              <a:rPr lang="en-US" sz="24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BI from Rookie  to Rock Star  Author: Reza Rad </a:t>
            </a:r>
            <a:endParaRPr lang="en-U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n-U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 sz="2400" b="1" dirty="0"/>
              <a:t>Analyzing and Visualizing Data with Power BI</a:t>
            </a:r>
          </a:p>
          <a:p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https://</a:t>
            </a:r>
            <a:r>
              <a:rPr lang="es-E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2"/>
              </a:rPr>
              <a:t>www.edx.org/es/course/analyzing-visualizing-data-power-bi</a:t>
            </a:r>
            <a:endParaRPr lang="es-E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s-E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Canal de </a:t>
            </a:r>
            <a:r>
              <a:rPr lang="es-ES" sz="24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Curbal</a:t>
            </a:r>
            <a:r>
              <a:rPr lang="es-ES" sz="24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con Ruth Pozuelo</a:t>
            </a:r>
          </a:p>
          <a:p>
            <a:r>
              <a:rPr lang="es-ES" sz="2400" dirty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https://</a:t>
            </a:r>
            <a:r>
              <a:rPr lang="es-ES" sz="2400" dirty="0" smtClean="0">
                <a:solidFill>
                  <a:schemeClr val="tx1">
                    <a:lumMod val="50000"/>
                    <a:lumOff val="50000"/>
                  </a:schemeClr>
                </a:solidFill>
                <a:hlinkClick r:id="rId3"/>
              </a:rPr>
              <a:t>www.youtube.com/channel/UCJ7UhloHSA4wAqPzyi6TOkw</a:t>
            </a:r>
            <a:endParaRPr lang="es-E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s-ES" sz="24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endParaRPr lang="es-ES" sz="2400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8667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CB90402E-7431-4478-82F7-DCB970FAE781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45D87B6-BDCA-4F79-82C8-0046A77CE34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s-ES" dirty="0" smtClean="0"/>
              <a:t>Laura </a:t>
            </a:r>
            <a:r>
              <a:rPr lang="es-ES" dirty="0" err="1" smtClean="0"/>
              <a:t>Beltran</a:t>
            </a:r>
            <a:r>
              <a:rPr lang="es-ES" dirty="0" smtClean="0"/>
              <a:t> @</a:t>
            </a:r>
            <a:r>
              <a:rPr lang="es-ES" dirty="0" err="1" smtClean="0"/>
              <a:t>lurritta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93A4547E-F1EC-412E-844A-6AE0A5992D4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smtClean="0"/>
              <a:t>laura.Beltran.perez@everis.com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364006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exto 1">
            <a:extLst>
              <a:ext uri="{FF2B5EF4-FFF2-40B4-BE49-F238E27FC236}">
                <a16:creationId xmlns:a16="http://schemas.microsoft.com/office/drawing/2014/main" xmlns="" id="{7E06B222-94F6-465D-86B8-0BA4157FFBC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Laura </a:t>
            </a:r>
            <a:r>
              <a:rPr lang="es-ES" dirty="0" err="1" smtClean="0"/>
              <a:t>Beltran</a:t>
            </a:r>
            <a:endParaRPr lang="es-ES" dirty="0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DE891137-7C91-40AA-B107-768CFE4A306B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s-ES" dirty="0" smtClean="0"/>
              <a:t>Analista BI en </a:t>
            </a:r>
            <a:r>
              <a:rPr lang="es-ES" dirty="0" err="1" smtClean="0"/>
              <a:t>Everis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4B1B2B3D-F3DC-4325-94C4-DC68B1C3878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s-ES" dirty="0" smtClean="0"/>
              <a:t>@</a:t>
            </a:r>
            <a:r>
              <a:rPr lang="es-ES" dirty="0" err="1" smtClean="0"/>
              <a:t>lurritta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9D7A8F96-154B-42F4-998E-E047C693887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45544" y="4172874"/>
            <a:ext cx="4393149" cy="608013"/>
          </a:xfrm>
        </p:spPr>
        <p:txBody>
          <a:bodyPr/>
          <a:lstStyle/>
          <a:p>
            <a:r>
              <a:rPr lang="es-ES" dirty="0">
                <a:hlinkClick r:id="rId2"/>
              </a:rPr>
              <a:t>l</a:t>
            </a:r>
            <a:r>
              <a:rPr lang="es-ES" dirty="0" smtClean="0">
                <a:hlinkClick r:id="rId2"/>
              </a:rPr>
              <a:t>aura.beltran.perez@everis.com</a:t>
            </a:r>
            <a:endParaRPr lang="es-ES" dirty="0" smtClean="0"/>
          </a:p>
          <a:p>
            <a:r>
              <a:rPr lang="es-ES" dirty="0"/>
              <a:t>https://github.com/laurabeltranperez</a:t>
            </a: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847" y="2393236"/>
            <a:ext cx="2024217" cy="2024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139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s-ES" dirty="0" smtClean="0"/>
              <a:t>I </a:t>
            </a:r>
            <a:r>
              <a:rPr lang="es-ES" dirty="0" err="1" smtClean="0"/>
              <a:t>get</a:t>
            </a:r>
            <a:r>
              <a:rPr lang="es-ES" dirty="0" smtClean="0"/>
              <a:t> </a:t>
            </a:r>
            <a:r>
              <a:rPr lang="es-ES" dirty="0" err="1" smtClean="0"/>
              <a:t>the</a:t>
            </a:r>
            <a:r>
              <a:rPr lang="es-ES" dirty="0" smtClean="0"/>
              <a:t> </a:t>
            </a:r>
            <a:r>
              <a:rPr lang="es-ES" dirty="0" err="1" smtClean="0"/>
              <a:t>Power</a:t>
            </a:r>
            <a:r>
              <a:rPr lang="es-ES" dirty="0" smtClean="0"/>
              <a:t> BI 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Agenda</a:t>
            </a:r>
            <a:endParaRPr lang="es-ES" dirty="0"/>
          </a:p>
        </p:txBody>
      </p:sp>
      <p:sp>
        <p:nvSpPr>
          <p:cNvPr id="6" name="Rectángulo 5"/>
          <p:cNvSpPr/>
          <p:nvPr/>
        </p:nvSpPr>
        <p:spPr>
          <a:xfrm>
            <a:off x="4790941" y="2304246"/>
            <a:ext cx="5550794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endParaRPr lang="es-ES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Que es </a:t>
            </a:r>
            <a:r>
              <a:rPr lang="es-ES" dirty="0" err="1" smtClean="0"/>
              <a:t>Power</a:t>
            </a:r>
            <a:r>
              <a:rPr lang="es-ES" dirty="0" smtClean="0"/>
              <a:t> BI</a:t>
            </a:r>
          </a:p>
          <a:p>
            <a:pPr lvl="1"/>
            <a:endParaRPr lang="es-ES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ES" dirty="0" smtClean="0"/>
              <a:t>Componentes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ES" dirty="0" smtClean="0"/>
              <a:t>Competidores</a:t>
            </a:r>
          </a:p>
          <a:p>
            <a:pPr lvl="1"/>
            <a:endParaRPr lang="es-ES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ES" dirty="0"/>
              <a:t>Cuadro de </a:t>
            </a:r>
            <a:r>
              <a:rPr lang="es-ES" dirty="0" smtClean="0"/>
              <a:t>mando</a:t>
            </a:r>
            <a:endParaRPr lang="es-ES" dirty="0"/>
          </a:p>
          <a:p>
            <a:pPr marL="742950" lvl="1" indent="-285750">
              <a:buFont typeface="Wingdings" panose="05000000000000000000" pitchFamily="2" charset="2"/>
              <a:buChar char="ü"/>
            </a:pPr>
            <a:endParaRPr lang="es-ES" dirty="0" smtClean="0"/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s-ES" dirty="0" smtClean="0"/>
              <a:t>Características</a:t>
            </a:r>
          </a:p>
          <a:p>
            <a:endParaRPr lang="es-ES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s-ES" dirty="0" smtClean="0"/>
              <a:t>DEMO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s-ES" dirty="0"/>
          </a:p>
          <a:p>
            <a:endParaRPr lang="ca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780" y="2562895"/>
            <a:ext cx="1924817" cy="1950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85305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Que es </a:t>
            </a:r>
            <a:r>
              <a:rPr lang="es-ES" dirty="0" err="1" smtClean="0"/>
              <a:t>Power</a:t>
            </a:r>
            <a:r>
              <a:rPr lang="es-ES" dirty="0" smtClean="0"/>
              <a:t> BI?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386563" y="7135765"/>
            <a:ext cx="44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solidFill>
                  <a:srgbClr val="002060"/>
                </a:solidFill>
              </a:rPr>
              <a:t>https://https://searchdatacenter.techtarget.com/es/cronica/Comparacion-de-software-BI-de-autoservicio-Tableau-vs-Power-BI-Qlik-Sense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592" y="2290707"/>
            <a:ext cx="6677025" cy="3819525"/>
          </a:xfrm>
          <a:prstGeom prst="rect">
            <a:avLst/>
          </a:prstGeom>
        </p:spPr>
      </p:pic>
      <p:sp>
        <p:nvSpPr>
          <p:cNvPr id="8" name="Rectángulo 7"/>
          <p:cNvSpPr/>
          <p:nvPr/>
        </p:nvSpPr>
        <p:spPr>
          <a:xfrm>
            <a:off x="7466558" y="2822342"/>
            <a:ext cx="3596394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endParaRPr lang="es-ES" dirty="0" smtClean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/>
              <a:t>Desarrollar en Desktop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/>
              <a:t>Compartir en el Server (SSAS)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es-ES" dirty="0" smtClean="0"/>
              <a:t>Consumir en Mobile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es-ES" dirty="0"/>
          </a:p>
          <a:p>
            <a:pPr marL="285750" indent="-285750">
              <a:buFont typeface="Wingdings" panose="05000000000000000000" pitchFamily="2" charset="2"/>
              <a:buChar char="v"/>
            </a:pPr>
            <a:endParaRPr lang="ca-ES" dirty="0"/>
          </a:p>
        </p:txBody>
      </p:sp>
      <p:sp>
        <p:nvSpPr>
          <p:cNvPr id="5" name="Rectángulo 4"/>
          <p:cNvSpPr/>
          <p:nvPr/>
        </p:nvSpPr>
        <p:spPr>
          <a:xfrm>
            <a:off x="1004552" y="1382940"/>
            <a:ext cx="10328855" cy="98488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4000" dirty="0" err="1">
                <a:solidFill>
                  <a:srgbClr val="FFC000"/>
                </a:solidFill>
                <a:latin typeface="arial" panose="020B0604020202020204" pitchFamily="34" charset="0"/>
              </a:rPr>
              <a:t>Power</a:t>
            </a:r>
            <a:r>
              <a:rPr lang="es-ES" sz="4000" dirty="0">
                <a:solidFill>
                  <a:srgbClr val="FFC000"/>
                </a:solidFill>
                <a:latin typeface="arial" panose="020B0604020202020204" pitchFamily="34" charset="0"/>
              </a:rPr>
              <a:t> BI 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es un servicio </a:t>
            </a:r>
            <a:r>
              <a:rPr lang="es-ES" b="1" dirty="0">
                <a:solidFill>
                  <a:srgbClr val="222222"/>
                </a:solidFill>
                <a:latin typeface="arial" panose="020B0604020202020204" pitchFamily="34" charset="0"/>
              </a:rPr>
              <a:t>de análisis </a:t>
            </a:r>
            <a:r>
              <a:rPr lang="es-E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de datos</a:t>
            </a:r>
            <a:r>
              <a:rPr lang="es-ES" dirty="0" smtClean="0">
                <a:solidFill>
                  <a:srgbClr val="222222"/>
                </a:solidFill>
                <a:latin typeface="arial" panose="020B0604020202020204" pitchFamily="34" charset="0"/>
              </a:rPr>
              <a:t>. </a:t>
            </a:r>
            <a:r>
              <a:rPr lang="es-ES" dirty="0">
                <a:solidFill>
                  <a:srgbClr val="222222"/>
                </a:solidFill>
                <a:latin typeface="arial" panose="020B0604020202020204" pitchFamily="34" charset="0"/>
              </a:rPr>
              <a:t>Proporciona visualizaciones interactivas con </a:t>
            </a:r>
            <a:r>
              <a:rPr lang="es-ES" b="1" dirty="0">
                <a:solidFill>
                  <a:srgbClr val="222222"/>
                </a:solidFill>
                <a:latin typeface="arial" panose="020B0604020202020204" pitchFamily="34" charset="0"/>
              </a:rPr>
              <a:t>capacidades de inteligencia empresarial de </a:t>
            </a:r>
            <a:r>
              <a:rPr lang="es-ES" b="1" dirty="0" smtClean="0">
                <a:solidFill>
                  <a:srgbClr val="222222"/>
                </a:solidFill>
                <a:latin typeface="arial" panose="020B0604020202020204" pitchFamily="34" charset="0"/>
              </a:rPr>
              <a:t>autoservicio</a:t>
            </a:r>
            <a:endParaRPr lang="ca-ES" b="1" dirty="0"/>
          </a:p>
        </p:txBody>
      </p:sp>
      <p:sp>
        <p:nvSpPr>
          <p:cNvPr id="6" name="Rectángulo 5"/>
          <p:cNvSpPr/>
          <p:nvPr/>
        </p:nvSpPr>
        <p:spPr>
          <a:xfrm>
            <a:off x="2570233" y="5979976"/>
            <a:ext cx="60975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dirty="0"/>
              <a:t>https://docs.microsoft.com/es-es/power-bi/service-get-started</a:t>
            </a:r>
          </a:p>
        </p:txBody>
      </p:sp>
    </p:spTree>
    <p:extLst>
      <p:ext uri="{BB962C8B-B14F-4D97-AF65-F5344CB8AC3E}">
        <p14:creationId xmlns:p14="http://schemas.microsoft.com/office/powerpoint/2010/main" val="3766935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Componentes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 rotWithShape="1">
          <a:blip r:embed="rId2"/>
          <a:srcRect t="14883"/>
          <a:stretch/>
        </p:blipFill>
        <p:spPr>
          <a:xfrm>
            <a:off x="2207240" y="2505984"/>
            <a:ext cx="7823244" cy="3829882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2309261" y="1663016"/>
            <a:ext cx="76192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ca-E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Más</a:t>
            </a:r>
            <a:r>
              <a:rPr lang="ca-E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ca-ES" sz="4000" b="1" dirty="0" smtClean="0">
                <a:solidFill>
                  <a:srgbClr val="FFFF00"/>
                </a:solidFill>
              </a:rPr>
              <a:t>70</a:t>
            </a:r>
            <a:r>
              <a:rPr lang="ca-E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diferentes</a:t>
            </a:r>
            <a:r>
              <a:rPr lang="ca-E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orígenes</a:t>
            </a:r>
            <a:r>
              <a:rPr lang="ca-E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ca-E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datos</a:t>
            </a:r>
            <a:r>
              <a:rPr lang="ca-ES" sz="28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sz="2800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diferentes</a:t>
            </a:r>
            <a:endParaRPr lang="ca-ES" sz="28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7643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Competidores - </a:t>
            </a:r>
            <a:r>
              <a:rPr lang="es-ES" dirty="0" err="1" smtClean="0"/>
              <a:t>Follow</a:t>
            </a:r>
            <a:r>
              <a:rPr lang="es-ES" dirty="0" smtClean="0"/>
              <a:t> </a:t>
            </a:r>
            <a:r>
              <a:rPr lang="es-ES" dirty="0" err="1"/>
              <a:t>the</a:t>
            </a:r>
            <a:r>
              <a:rPr lang="es-ES" dirty="0"/>
              <a:t> </a:t>
            </a:r>
            <a:r>
              <a:rPr lang="es-ES" dirty="0" smtClean="0"/>
              <a:t>leader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1272" y="2220472"/>
            <a:ext cx="3845678" cy="3872761"/>
          </a:xfrm>
          <a:prstGeom prst="rect">
            <a:avLst/>
          </a:prstGeom>
        </p:spPr>
      </p:pic>
      <p:sp>
        <p:nvSpPr>
          <p:cNvPr id="6" name="Rectángulo 5"/>
          <p:cNvSpPr/>
          <p:nvPr/>
        </p:nvSpPr>
        <p:spPr>
          <a:xfrm>
            <a:off x="1081824" y="1592523"/>
            <a:ext cx="1041900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b="1" dirty="0" smtClean="0">
                <a:solidFill>
                  <a:srgbClr val="444444"/>
                </a:solidFill>
                <a:latin typeface="Open Sans"/>
              </a:rPr>
              <a:t>Onceavo</a:t>
            </a:r>
            <a:r>
              <a:rPr lang="es-ES" dirty="0" smtClean="0">
                <a:solidFill>
                  <a:srgbClr val="444444"/>
                </a:solidFill>
                <a:latin typeface="Open Sans"/>
              </a:rPr>
              <a:t> </a:t>
            </a:r>
            <a:r>
              <a:rPr lang="es-ES" dirty="0">
                <a:solidFill>
                  <a:srgbClr val="444444"/>
                </a:solidFill>
                <a:latin typeface="Open Sans"/>
              </a:rPr>
              <a:t>año consecutivo en el que </a:t>
            </a:r>
            <a:r>
              <a:rPr lang="es-ES" sz="2400" b="1" dirty="0">
                <a:solidFill>
                  <a:srgbClr val="FFFF00"/>
                </a:solidFill>
                <a:latin typeface="Open Sans"/>
              </a:rPr>
              <a:t>Microsoft</a:t>
            </a:r>
            <a:r>
              <a:rPr lang="es-ES" dirty="0">
                <a:solidFill>
                  <a:srgbClr val="444444"/>
                </a:solidFill>
                <a:latin typeface="Open Sans"/>
              </a:rPr>
              <a:t> se posiciona en la categoría de Líderes</a:t>
            </a:r>
            <a:endParaRPr lang="ca-ES" dirty="0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44984" y="2194945"/>
            <a:ext cx="3825792" cy="3732614"/>
          </a:xfrm>
          <a:prstGeom prst="rect">
            <a:avLst/>
          </a:prstGeom>
        </p:spPr>
      </p:pic>
      <p:pic>
        <p:nvPicPr>
          <p:cNvPr id="2" name="Imagen 1"/>
          <p:cNvPicPr>
            <a:picLocks noChangeAspect="1"/>
          </p:cNvPicPr>
          <p:nvPr/>
        </p:nvPicPr>
        <p:blipFill rotWithShape="1">
          <a:blip r:embed="rId4"/>
          <a:srcRect l="3575" t="1955" r="3279"/>
          <a:stretch/>
        </p:blipFill>
        <p:spPr>
          <a:xfrm>
            <a:off x="528033" y="2194944"/>
            <a:ext cx="3616951" cy="372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7936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Competidores - Comparativa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40662" y="1192976"/>
            <a:ext cx="8617738" cy="4778449"/>
          </a:xfrm>
          <a:prstGeom prst="rect">
            <a:avLst/>
          </a:prstGeom>
        </p:spPr>
      </p:pic>
      <p:sp>
        <p:nvSpPr>
          <p:cNvPr id="9" name="CuadroTexto 8"/>
          <p:cNvSpPr txBox="1"/>
          <p:nvPr/>
        </p:nvSpPr>
        <p:spPr>
          <a:xfrm>
            <a:off x="3386563" y="7135765"/>
            <a:ext cx="44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solidFill>
                  <a:srgbClr val="002060"/>
                </a:solidFill>
              </a:rPr>
              <a:t>https://https://searchdatacenter.techtarget.com/es/cronica/Comparacion-de-software-BI-de-autoservicio-Tableau-vs-Power-BI-Qlik-Sense</a:t>
            </a:r>
          </a:p>
        </p:txBody>
      </p:sp>
      <p:sp>
        <p:nvSpPr>
          <p:cNvPr id="12" name="CuadroTexto 11"/>
          <p:cNvSpPr txBox="1"/>
          <p:nvPr/>
        </p:nvSpPr>
        <p:spPr>
          <a:xfrm>
            <a:off x="2304738" y="6230962"/>
            <a:ext cx="775366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solidFill>
                  <a:srgbClr val="002060"/>
                </a:solidFill>
              </a:rPr>
              <a:t>https://https://searchdatacenter.techtarget.com/es/cronica/Comparacion-de-software-BI-de-autoservicio-Tableau-vs-Power-BI-Qlik-Sense</a:t>
            </a:r>
          </a:p>
        </p:txBody>
      </p:sp>
    </p:spTree>
    <p:extLst>
      <p:ext uri="{BB962C8B-B14F-4D97-AF65-F5344CB8AC3E}">
        <p14:creationId xmlns:p14="http://schemas.microsoft.com/office/powerpoint/2010/main" val="3422377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/>
              <a:t>Cuadro de mando</a:t>
            </a:r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386563" y="7135765"/>
            <a:ext cx="44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solidFill>
                  <a:srgbClr val="002060"/>
                </a:solidFill>
              </a:rPr>
              <a:t>https://https://searchdatacenter.techtarget.com/es/cronica/Comparacion-de-software-BI-de-autoservicio-Tableau-vs-Power-BI-Qlik-Sense</a:t>
            </a:r>
          </a:p>
        </p:txBody>
      </p:sp>
      <p:sp>
        <p:nvSpPr>
          <p:cNvPr id="6" name="Marcador de texto 9"/>
          <p:cNvSpPr txBox="1">
            <a:spLocks/>
          </p:cNvSpPr>
          <p:nvPr/>
        </p:nvSpPr>
        <p:spPr>
          <a:xfrm>
            <a:off x="433070" y="1783428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ES" dirty="0" smtClean="0"/>
              <a:t>¿Para que quiero un cuadro de mando?</a:t>
            </a:r>
            <a:endParaRPr lang="es-ES" dirty="0"/>
          </a:p>
        </p:txBody>
      </p:sp>
      <p:sp>
        <p:nvSpPr>
          <p:cNvPr id="8" name="Rectángulo 7"/>
          <p:cNvSpPr/>
          <p:nvPr/>
        </p:nvSpPr>
        <p:spPr>
          <a:xfrm>
            <a:off x="1130686" y="2387167"/>
            <a:ext cx="8603088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v"/>
            </a:pPr>
            <a:r>
              <a:rPr lang="ca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DESCRIPTIVO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</a:t>
            </a:r>
            <a:r>
              <a:rPr lang="ca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Existe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descenso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del 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3,7% 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 las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ventas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en la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colección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 esta temporada”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ca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DIAGNÓSTICO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   “Las </a:t>
            </a:r>
            <a:r>
              <a:rPr lang="ca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causas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son la poca oferta, se ha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disminuido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un 10 % la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diversidad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producto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”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ca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PREDICTIVO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“La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ventas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dentro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de 6 meses 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disminuiran un 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4%, y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supondrán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unos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costes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asociados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150k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”</a:t>
            </a:r>
          </a:p>
          <a:p>
            <a:pPr marL="285750" indent="-285750">
              <a:buFont typeface="Wingdings" panose="05000000000000000000" pitchFamily="2" charset="2"/>
              <a:buChar char="v"/>
            </a:pP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285750" indent="-285750">
              <a:buFont typeface="Wingdings" panose="05000000000000000000" pitchFamily="2" charset="2"/>
              <a:buChar char="v"/>
            </a:pPr>
            <a:r>
              <a:rPr lang="ca-ES" b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PRESCRIPTIVO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“</a:t>
            </a:r>
            <a:r>
              <a:rPr lang="ca-E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Deberíamos</a:t>
            </a:r>
            <a:r>
              <a:rPr lang="ca-E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producir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un 15% mas de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activos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,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mejorar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un 5% el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nivel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de </a:t>
            </a:r>
            <a:r>
              <a:rPr lang="ca-ES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engagement</a:t>
            </a:r>
            <a:r>
              <a:rPr lang="ca-ES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con los clientes”</a:t>
            </a:r>
            <a:endParaRPr lang="ca-E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5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8C6BC9CA-2039-4413-8F44-5D8B375EB3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r>
              <a:rPr lang="es-ES" dirty="0" smtClean="0"/>
              <a:t>Características </a:t>
            </a:r>
            <a:r>
              <a:rPr lang="es-ES" dirty="0" err="1" smtClean="0"/>
              <a:t>Power</a:t>
            </a:r>
            <a:r>
              <a:rPr lang="es-ES" dirty="0" smtClean="0"/>
              <a:t> BI</a:t>
            </a:r>
            <a:endParaRPr lang="es-ES" dirty="0"/>
          </a:p>
        </p:txBody>
      </p:sp>
      <p:sp>
        <p:nvSpPr>
          <p:cNvPr id="4" name="Marcador de texto 9"/>
          <p:cNvSpPr txBox="1">
            <a:spLocks/>
          </p:cNvSpPr>
          <p:nvPr/>
        </p:nvSpPr>
        <p:spPr>
          <a:xfrm>
            <a:off x="729780" y="1655892"/>
            <a:ext cx="8324068" cy="37337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ES" dirty="0"/>
          </a:p>
        </p:txBody>
      </p:sp>
      <p:sp>
        <p:nvSpPr>
          <p:cNvPr id="9" name="CuadroTexto 8"/>
          <p:cNvSpPr txBox="1"/>
          <p:nvPr/>
        </p:nvSpPr>
        <p:spPr>
          <a:xfrm>
            <a:off x="3386563" y="7135765"/>
            <a:ext cx="446490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ca-ES" sz="1000" dirty="0">
                <a:solidFill>
                  <a:srgbClr val="002060"/>
                </a:solidFill>
              </a:rPr>
              <a:t>https://https://searchdatacenter.techtarget.com/es/cronica/Comparacion-de-software-BI-de-autoservicio-Tableau-vs-Power-BI-Qlik-Sense</a:t>
            </a:r>
          </a:p>
        </p:txBody>
      </p:sp>
      <p:sp>
        <p:nvSpPr>
          <p:cNvPr id="7" name="CuadroTexto 6"/>
          <p:cNvSpPr txBox="1"/>
          <p:nvPr/>
        </p:nvSpPr>
        <p:spPr>
          <a:xfrm>
            <a:off x="1037340" y="1536985"/>
            <a:ext cx="8892271" cy="57861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smtClean="0">
                <a:solidFill>
                  <a:srgbClr val="002060"/>
                </a:solidFill>
              </a:rPr>
              <a:t>Preguntas y respuestas (Q&amp;A)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smtClean="0">
                <a:solidFill>
                  <a:srgbClr val="002060"/>
                </a:solidFill>
              </a:rPr>
              <a:t>Data Discovery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smtClean="0">
                <a:solidFill>
                  <a:srgbClr val="002060"/>
                </a:solidFill>
              </a:rPr>
              <a:t>Integración  Python /R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smtClean="0">
                <a:solidFill>
                  <a:srgbClr val="002060"/>
                </a:solidFill>
              </a:rPr>
              <a:t>Forecasting</a:t>
            </a:r>
            <a:endParaRPr lang="es-E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ca-ES" sz="2400" dirty="0">
                <a:solidFill>
                  <a:srgbClr val="002060"/>
                </a:solidFill>
              </a:rPr>
              <a:t>Report </a:t>
            </a:r>
            <a:r>
              <a:rPr lang="ca-ES" sz="2400" dirty="0" err="1">
                <a:solidFill>
                  <a:srgbClr val="002060"/>
                </a:solidFill>
              </a:rPr>
              <a:t>themes</a:t>
            </a:r>
            <a:r>
              <a:rPr lang="ca-ES" sz="2400" dirty="0">
                <a:solidFill>
                  <a:srgbClr val="002060"/>
                </a:solidFill>
              </a:rPr>
              <a:t> </a:t>
            </a:r>
            <a:r>
              <a:rPr lang="ca-ES" sz="2400" dirty="0" err="1" smtClean="0">
                <a:solidFill>
                  <a:srgbClr val="002060"/>
                </a:solidFill>
              </a:rPr>
              <a:t>generator</a:t>
            </a:r>
            <a:endParaRPr lang="es-E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err="1" smtClean="0">
                <a:solidFill>
                  <a:srgbClr val="002060"/>
                </a:solidFill>
              </a:rPr>
              <a:t>Power</a:t>
            </a:r>
            <a:r>
              <a:rPr lang="es-ES" sz="2400" dirty="0" smtClean="0">
                <a:solidFill>
                  <a:srgbClr val="002060"/>
                </a:solidFill>
              </a:rPr>
              <a:t> Bi </a:t>
            </a:r>
            <a:r>
              <a:rPr lang="es-ES" sz="2400" dirty="0" err="1" smtClean="0">
                <a:solidFill>
                  <a:srgbClr val="002060"/>
                </a:solidFill>
              </a:rPr>
              <a:t>customs</a:t>
            </a:r>
            <a:r>
              <a:rPr lang="es-ES" sz="2400" dirty="0" smtClean="0">
                <a:solidFill>
                  <a:srgbClr val="002060"/>
                </a:solidFill>
              </a:rPr>
              <a:t> </a:t>
            </a:r>
            <a:r>
              <a:rPr lang="es-ES" sz="2400" dirty="0" err="1" smtClean="0">
                <a:solidFill>
                  <a:srgbClr val="002060"/>
                </a:solidFill>
              </a:rPr>
              <a:t>visuals</a:t>
            </a:r>
            <a:r>
              <a:rPr lang="es-ES" sz="2400" dirty="0" smtClean="0">
                <a:solidFill>
                  <a:srgbClr val="002060"/>
                </a:solidFill>
              </a:rPr>
              <a:t> – </a:t>
            </a:r>
            <a:r>
              <a:rPr lang="es-ES" sz="2400" dirty="0" err="1" smtClean="0">
                <a:solidFill>
                  <a:srgbClr val="002060"/>
                </a:solidFill>
              </a:rPr>
              <a:t>Node</a:t>
            </a:r>
            <a:r>
              <a:rPr lang="es-ES" sz="2400" dirty="0" smtClean="0">
                <a:solidFill>
                  <a:srgbClr val="002060"/>
                </a:solidFill>
              </a:rPr>
              <a:t> </a:t>
            </a:r>
            <a:r>
              <a:rPr lang="es-ES" sz="2400" dirty="0" err="1" smtClean="0">
                <a:solidFill>
                  <a:srgbClr val="002060"/>
                </a:solidFill>
              </a:rPr>
              <a:t>js</a:t>
            </a:r>
            <a:endParaRPr lang="es-E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smtClean="0">
                <a:solidFill>
                  <a:srgbClr val="002060"/>
                </a:solidFill>
              </a:rPr>
              <a:t>Hipótesis (</a:t>
            </a:r>
            <a:r>
              <a:rPr lang="es-ES" sz="2400" dirty="0" err="1" smtClean="0">
                <a:solidFill>
                  <a:srgbClr val="002060"/>
                </a:solidFill>
              </a:rPr>
              <a:t>What</a:t>
            </a:r>
            <a:r>
              <a:rPr lang="es-ES" sz="2400" dirty="0" smtClean="0">
                <a:solidFill>
                  <a:srgbClr val="002060"/>
                </a:solidFill>
              </a:rPr>
              <a:t> / </a:t>
            </a:r>
            <a:r>
              <a:rPr lang="es-ES" sz="2400" dirty="0" err="1" smtClean="0">
                <a:solidFill>
                  <a:srgbClr val="002060"/>
                </a:solidFill>
              </a:rPr>
              <a:t>if</a:t>
            </a:r>
            <a:r>
              <a:rPr lang="es-ES" sz="2400" dirty="0" smtClean="0">
                <a:solidFill>
                  <a:srgbClr val="002060"/>
                </a:solidFill>
              </a:rPr>
              <a:t>) 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err="1" smtClean="0">
                <a:solidFill>
                  <a:srgbClr val="002060"/>
                </a:solidFill>
              </a:rPr>
              <a:t>DataStoryTeller</a:t>
            </a:r>
            <a:endParaRPr lang="es-E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smtClean="0">
                <a:solidFill>
                  <a:srgbClr val="002060"/>
                </a:solidFill>
              </a:rPr>
              <a:t>Live </a:t>
            </a:r>
            <a:r>
              <a:rPr lang="es-ES" sz="2400" dirty="0" err="1" smtClean="0">
                <a:solidFill>
                  <a:srgbClr val="002060"/>
                </a:solidFill>
              </a:rPr>
              <a:t>streaming</a:t>
            </a:r>
            <a:endParaRPr lang="es-E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smtClean="0">
                <a:solidFill>
                  <a:srgbClr val="002060"/>
                </a:solidFill>
              </a:rPr>
              <a:t>Automatización de procesos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smtClean="0">
                <a:solidFill>
                  <a:srgbClr val="002060"/>
                </a:solidFill>
              </a:rPr>
              <a:t>Alertas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smtClean="0">
                <a:solidFill>
                  <a:srgbClr val="002060"/>
                </a:solidFill>
              </a:rPr>
              <a:t>Subscripciones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s-ES" sz="2400" dirty="0" smtClean="0">
                <a:solidFill>
                  <a:srgbClr val="002060"/>
                </a:solidFill>
              </a:rPr>
              <a:t>……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s-ES" sz="2400" dirty="0" smtClean="0">
              <a:solidFill>
                <a:srgbClr val="00206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ca-ES" sz="2400" dirty="0" smtClean="0">
              <a:solidFill>
                <a:srgbClr val="002060"/>
              </a:solidFill>
            </a:endParaRPr>
          </a:p>
          <a:p>
            <a:endParaRPr lang="ca-ES" sz="1000" dirty="0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0481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lantilla_4Sessions_FINAL (2)" id="{B255B0CA-F9A9-48F4-BB1F-9BBAD6C32674}" vid="{E06CE4BB-113E-4E73-9EA3-9B049E39F1B6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haredWithUsers xmlns="5f0dcdef-a4f0-4f6d-9d23-0a477842db27">
      <UserInfo>
        <DisplayName>Angel Garcia Santos</DisplayName>
        <AccountId>24</AccountId>
        <AccountType/>
      </UserInfo>
    </SharedWithUsers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ABA90D0FA9E13B498DD5E6393EB82BCE" ma:contentTypeVersion="8" ma:contentTypeDescription="Crear nuevo documento." ma:contentTypeScope="" ma:versionID="c6b05449b09d9e469ce1031929a5e8b0">
  <xsd:schema xmlns:xsd="http://www.w3.org/2001/XMLSchema" xmlns:xs="http://www.w3.org/2001/XMLSchema" xmlns:p="http://schemas.microsoft.com/office/2006/metadata/properties" xmlns:ns2="46632036-3ea7-4183-b5a2-c2f5103f133b" xmlns:ns3="5f0dcdef-a4f0-4f6d-9d23-0a477842db27" targetNamespace="http://schemas.microsoft.com/office/2006/metadata/properties" ma:root="true" ma:fieldsID="564e168da558b15c551572cfcc4ff4fa" ns2:_="" ns3:_="">
    <xsd:import namespace="46632036-3ea7-4183-b5a2-c2f5103f133b"/>
    <xsd:import namespace="5f0dcdef-a4f0-4f6d-9d23-0a477842db2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6632036-3ea7-4183-b5a2-c2f5103f133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3" nillable="true" ma:displayName="MediaService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f0dcdef-a4f0-4f6d-9d23-0a477842db27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AB6DD91-A181-431A-A5B4-8AD27423929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46632036-3ea7-4183-b5a2-c2f5103f133b"/>
    <ds:schemaRef ds:uri="http://purl.org/dc/elements/1.1/"/>
    <ds:schemaRef ds:uri="http://schemas.microsoft.com/office/2006/metadata/properties"/>
    <ds:schemaRef ds:uri="http://purl.org/dc/terms/"/>
    <ds:schemaRef ds:uri="5f0dcdef-a4f0-4f6d-9d23-0a477842db27"/>
    <ds:schemaRef ds:uri="http://www.w3.org/XML/1998/namespace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AA065CDC-CAB9-47CB-B35A-7E037BFA7A85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6632036-3ea7-4183-b5a2-c2f5103f133b"/>
    <ds:schemaRef ds:uri="5f0dcdef-a4f0-4f6d-9d23-0a477842db2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65B5741B-5757-4342-9E5A-4D3F2CCB103A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Plantilla_4Sessions_FINAL</Template>
  <TotalTime>454</TotalTime>
  <Words>383</Words>
  <Application>Microsoft Office PowerPoint</Application>
  <PresentationFormat>Panorámica</PresentationFormat>
  <Paragraphs>105</Paragraphs>
  <Slides>17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17</vt:i4>
      </vt:variant>
    </vt:vector>
  </HeadingPairs>
  <TitlesOfParts>
    <vt:vector size="25" baseType="lpstr">
      <vt:lpstr>Chivo</vt:lpstr>
      <vt:lpstr>Wingdings</vt:lpstr>
      <vt:lpstr>Arial</vt:lpstr>
      <vt:lpstr>Open Sans</vt:lpstr>
      <vt:lpstr>Arial</vt:lpstr>
      <vt:lpstr>Calibri</vt:lpstr>
      <vt:lpstr>Calibri Light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>Everis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Laura Beltran Perez</dc:creator>
  <cp:lastModifiedBy>Laura Beltran Perez</cp:lastModifiedBy>
  <cp:revision>30</cp:revision>
  <dcterms:created xsi:type="dcterms:W3CDTF">2018-09-13T18:02:34Z</dcterms:created>
  <dcterms:modified xsi:type="dcterms:W3CDTF">2018-09-15T16:57:36Z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0x010100ABA90D0FA9E13B498DD5E6393EB82BCE</vt:lpwstr>
  </property>
</Properties>
</file>